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0" r:id="rId1"/>
    <p:sldMasterId id="2147483971" r:id="rId2"/>
    <p:sldMasterId id="2147483984" r:id="rId3"/>
    <p:sldMasterId id="2147483997" r:id="rId4"/>
    <p:sldMasterId id="2147484010" r:id="rId5"/>
    <p:sldMasterId id="2147484023" r:id="rId6"/>
    <p:sldMasterId id="2147484041" r:id="rId7"/>
  </p:sldMasterIdLst>
  <p:notesMasterIdLst>
    <p:notesMasterId r:id="rId19"/>
  </p:notesMasterIdLst>
  <p:handoutMasterIdLst>
    <p:handoutMasterId r:id="rId20"/>
  </p:handoutMasterIdLst>
  <p:sldIdLst>
    <p:sldId id="256" r:id="rId8"/>
    <p:sldId id="548" r:id="rId9"/>
    <p:sldId id="549" r:id="rId10"/>
    <p:sldId id="550" r:id="rId11"/>
    <p:sldId id="535" r:id="rId12"/>
    <p:sldId id="545" r:id="rId13"/>
    <p:sldId id="557" r:id="rId14"/>
    <p:sldId id="546" r:id="rId15"/>
    <p:sldId id="555" r:id="rId16"/>
    <p:sldId id="536" r:id="rId17"/>
    <p:sldId id="544" r:id="rId18"/>
  </p:sldIdLst>
  <p:sldSz cx="9144000" cy="6858000" type="screen4x3"/>
  <p:notesSz cx="6451600" cy="9321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A1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85852" autoAdjust="0"/>
  </p:normalViewPr>
  <p:slideViewPr>
    <p:cSldViewPr snapToGrid="0" snapToObjects="1">
      <p:cViewPr varScale="1">
        <p:scale>
          <a:sx n="77" d="100"/>
          <a:sy n="77" d="100"/>
        </p:scale>
        <p:origin x="175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51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654414" y="0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/>
          <a:lstStyle>
            <a:lvl1pPr algn="r">
              <a:defRPr sz="1100"/>
            </a:lvl1pPr>
          </a:lstStyle>
          <a:p>
            <a:fld id="{503FAD40-2E8E-5944-898C-152F349B8933}" type="datetimeFigureOut">
              <a:rPr lang="de-DE" smtClean="0"/>
              <a:pPr/>
              <a:t>22.10.2018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854092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654414" y="8854092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 anchor="b"/>
          <a:lstStyle>
            <a:lvl1pPr algn="r">
              <a:defRPr sz="1100"/>
            </a:lvl1pPr>
          </a:lstStyle>
          <a:p>
            <a:fld id="{603E9C1D-26AA-1F4C-B030-70B7533192B7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08654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4" y="0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/>
          <a:lstStyle>
            <a:lvl1pPr algn="r">
              <a:defRPr sz="1100"/>
            </a:lvl1pPr>
          </a:lstStyle>
          <a:p>
            <a:fld id="{7090FB32-9594-D942-9542-C3ACF3A10241}" type="datetimeFigureOut">
              <a:rPr lang="de-DE" smtClean="0"/>
              <a:pPr/>
              <a:t>22.10.2018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3763" y="698500"/>
            <a:ext cx="4664075" cy="34972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188" tIns="43594" rIns="87188" bIns="4359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0" y="4427855"/>
            <a:ext cx="5161280" cy="4194810"/>
          </a:xfrm>
          <a:prstGeom prst="rect">
            <a:avLst/>
          </a:prstGeom>
        </p:spPr>
        <p:txBody>
          <a:bodyPr vert="horz" lIns="87188" tIns="43594" rIns="87188" bIns="43594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854092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 anchor="b"/>
          <a:lstStyle>
            <a:lvl1pPr algn="l">
              <a:defRPr sz="11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4" y="8854092"/>
            <a:ext cx="2795693" cy="466090"/>
          </a:xfrm>
          <a:prstGeom prst="rect">
            <a:avLst/>
          </a:prstGeom>
        </p:spPr>
        <p:txBody>
          <a:bodyPr vert="horz" lIns="87188" tIns="43594" rIns="87188" bIns="43594" rtlCol="0" anchor="b"/>
          <a:lstStyle>
            <a:lvl1pPr algn="r">
              <a:defRPr sz="1100"/>
            </a:lvl1pPr>
          </a:lstStyle>
          <a:p>
            <a:fld id="{8BC51B22-5469-B749-B6D7-BF43DE6DA9D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8819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474" y="2052580"/>
            <a:ext cx="7235326" cy="1541964"/>
          </a:xfrm>
        </p:spPr>
        <p:txBody>
          <a:bodyPr anchor="b">
            <a:noAutofit/>
          </a:bodyPr>
          <a:lstStyle>
            <a:lvl1pPr>
              <a:defRPr sz="4400" cap="none" baseline="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474" y="4049531"/>
            <a:ext cx="5635126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528816"/>
            <a:ext cx="2046514" cy="329184"/>
          </a:xfrm>
        </p:spPr>
        <p:txBody>
          <a:bodyPr/>
          <a:lstStyle>
            <a:lvl1pPr>
              <a:defRPr/>
            </a:lvl1pPr>
          </a:lstStyle>
          <a:p>
            <a:pPr algn="r"/>
            <a:r>
              <a:rPr lang="en-US" dirty="0" smtClean="0"/>
              <a:t>Dr. Brigitte Knopf (MCC)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ihandform 16"/>
          <p:cNvSpPr/>
          <p:nvPr userDrawn="1"/>
        </p:nvSpPr>
        <p:spPr>
          <a:xfrm>
            <a:off x="-1940782" y="2506189"/>
            <a:ext cx="15707102" cy="1315466"/>
          </a:xfrm>
          <a:custGeom>
            <a:avLst/>
            <a:gdLst>
              <a:gd name="connsiteX0" fmla="*/ 0 w 13868376"/>
              <a:gd name="connsiteY0" fmla="*/ 986600 h 1315466"/>
              <a:gd name="connsiteX1" fmla="*/ 2630795 w 13868376"/>
              <a:gd name="connsiteY1" fmla="*/ 1292786 h 1315466"/>
              <a:gd name="connsiteX2" fmla="*/ 5681158 w 13868376"/>
              <a:gd name="connsiteY2" fmla="*/ 1315466 h 1315466"/>
              <a:gd name="connsiteX3" fmla="*/ 8878936 w 13868376"/>
              <a:gd name="connsiteY3" fmla="*/ 1054641 h 1315466"/>
              <a:gd name="connsiteX4" fmla="*/ 12870488 w 13868376"/>
              <a:gd name="connsiteY4" fmla="*/ 306186 h 1315466"/>
              <a:gd name="connsiteX5" fmla="*/ 13868376 w 13868376"/>
              <a:gd name="connsiteY5" fmla="*/ 0 h 13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8376" h="1315466">
                <a:moveTo>
                  <a:pt x="0" y="986600"/>
                </a:moveTo>
                <a:cubicBezTo>
                  <a:pt x="841967" y="1112287"/>
                  <a:pt x="1683935" y="1237975"/>
                  <a:pt x="2630795" y="1292786"/>
                </a:cubicBezTo>
                <a:cubicBezTo>
                  <a:pt x="3577655" y="1347597"/>
                  <a:pt x="4639801" y="1355157"/>
                  <a:pt x="5681158" y="1315466"/>
                </a:cubicBezTo>
                <a:cubicBezTo>
                  <a:pt x="6722515" y="1275775"/>
                  <a:pt x="7680714" y="1222854"/>
                  <a:pt x="8878936" y="1054641"/>
                </a:cubicBezTo>
                <a:cubicBezTo>
                  <a:pt x="10077158" y="886428"/>
                  <a:pt x="12038915" y="481959"/>
                  <a:pt x="12870488" y="306186"/>
                </a:cubicBezTo>
                <a:cubicBezTo>
                  <a:pt x="13702061" y="130412"/>
                  <a:pt x="13868376" y="0"/>
                  <a:pt x="13868376" y="0"/>
                </a:cubicBezTo>
              </a:path>
            </a:pathLst>
          </a:cu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/>
          <p:cNvSpPr/>
          <p:nvPr/>
        </p:nvSpPr>
        <p:spPr>
          <a:xfrm>
            <a:off x="0" y="0"/>
            <a:ext cx="9144000" cy="1747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pic>
        <p:nvPicPr>
          <p:cNvPr id="10" name="Bild 10" descr="MCC_PPT_Gestaltungselemente_Logo_a_600DPI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7376" cy="1689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052563"/>
            <a:ext cx="413543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7" y="1052563"/>
            <a:ext cx="413702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6481-888D-4F9F-97E9-37A90AFB3C7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639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713213"/>
            <a:ext cx="4041774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4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BA73-40D8-46E9-97BD-1DF23E5862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10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774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A76DF-6E06-4CB7-A701-DBBB7A9D8034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278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0C3C-4FDA-4BD9-A706-1168A9E6605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7027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13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4" y="273098"/>
            <a:ext cx="5111749" cy="27761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86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B6AB-A2CB-40D3-9DE3-88DAEB879CC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15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8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81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424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30FC4-8F5B-48B3-A6AE-415010C683B1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280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56955" y="1052598"/>
            <a:ext cx="6063198" cy="2240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C459F-72E1-4AD3-8C28-4910E0B074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190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9" y="274723"/>
            <a:ext cx="2105026" cy="2439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9298" y="274723"/>
            <a:ext cx="4093428" cy="2439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82B31-F299-40FD-991C-6A5A58E42F6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9464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45324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3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w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9800"/>
            <a:ext cx="173442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28600" y="5791200"/>
            <a:ext cx="86868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6" name="Picture 17" descr="B_en_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84"/>
            <a:ext cx="58674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289" y="2492460"/>
            <a:ext cx="8424862" cy="6508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9" y="3355975"/>
            <a:ext cx="8424862" cy="52322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019800"/>
            <a:ext cx="968895" cy="540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6019800"/>
            <a:ext cx="1413045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05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025" y="6301122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9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289" y="1052513"/>
            <a:ext cx="8424862" cy="1938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80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8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ECF1-45F2-4E7C-9CE1-2631F8587FCC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92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052563"/>
            <a:ext cx="413543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7" y="1052563"/>
            <a:ext cx="413702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6481-888D-4F9F-97E9-37A90AFB3C7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45339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713213"/>
            <a:ext cx="4041774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4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BA73-40D8-46E9-97BD-1DF23E5862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10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754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A76DF-6E06-4CB7-A701-DBBB7A9D8034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398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0C3C-4FDA-4BD9-A706-1168A9E6605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4130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13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4" y="273098"/>
            <a:ext cx="5111749" cy="27761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86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B6AB-A2CB-40D3-9DE3-88DAEB879CC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674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8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81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424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30FC4-8F5B-48B3-A6AE-415010C683B1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0593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56955" y="1052598"/>
            <a:ext cx="6063198" cy="2240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C459F-72E1-4AD3-8C28-4910E0B074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6405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9" y="274723"/>
            <a:ext cx="2105026" cy="2439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9298" y="274723"/>
            <a:ext cx="4093428" cy="2439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82B31-F299-40FD-991C-6A5A58E42F6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88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45324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0516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w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9800"/>
            <a:ext cx="173442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28600" y="5791200"/>
            <a:ext cx="86868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6" name="Picture 17" descr="B_en_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84"/>
            <a:ext cx="58674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289" y="2492460"/>
            <a:ext cx="8424862" cy="6508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9" y="3355975"/>
            <a:ext cx="8424862" cy="52322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019800"/>
            <a:ext cx="968895" cy="540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6019800"/>
            <a:ext cx="1413045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4687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025" y="6301122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9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289" y="1052513"/>
            <a:ext cx="8424862" cy="1938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81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8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ECF1-45F2-4E7C-9CE1-2631F8587FCC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201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052563"/>
            <a:ext cx="413543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7" y="1052563"/>
            <a:ext cx="413702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6481-888D-4F9F-97E9-37A90AFB3C7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1839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713213"/>
            <a:ext cx="4041774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4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BA73-40D8-46E9-97BD-1DF23E5862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10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8898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A76DF-6E06-4CB7-A701-DBBB7A9D8034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4277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0C3C-4FDA-4BD9-A706-1168A9E6605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852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13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4" y="273098"/>
            <a:ext cx="5111749" cy="27761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86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B6AB-A2CB-40D3-9DE3-88DAEB879CC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754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8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81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424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30FC4-8F5B-48B3-A6AE-415010C683B1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280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hteck 4"/>
          <p:cNvSpPr/>
          <p:nvPr userDrawn="1"/>
        </p:nvSpPr>
        <p:spPr>
          <a:xfrm>
            <a:off x="0" y="1003300"/>
            <a:ext cx="9144000" cy="744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56955" y="1052598"/>
            <a:ext cx="6063198" cy="2240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C459F-72E1-4AD3-8C28-4910E0B074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01987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9" y="274723"/>
            <a:ext cx="2105026" cy="2439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9298" y="274723"/>
            <a:ext cx="4093428" cy="2439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82B31-F299-40FD-991C-6A5A58E42F6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1829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45324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25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w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9800"/>
            <a:ext cx="173442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28600" y="5791200"/>
            <a:ext cx="86868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6" name="Picture 17" descr="B_en_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84"/>
            <a:ext cx="58674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289" y="2492460"/>
            <a:ext cx="8424862" cy="6508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9" y="3355975"/>
            <a:ext cx="8424862" cy="52322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019800"/>
            <a:ext cx="968895" cy="540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6019800"/>
            <a:ext cx="1413045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814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025" y="6301122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9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289" y="1052513"/>
            <a:ext cx="8424862" cy="1938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903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8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ECF1-45F2-4E7C-9CE1-2631F8587FCC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222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052563"/>
            <a:ext cx="413543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7" y="1052563"/>
            <a:ext cx="413702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6481-888D-4F9F-97E9-37A90AFB3C7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47043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713213"/>
            <a:ext cx="4041774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4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BA73-40D8-46E9-97BD-1DF23E5862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9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10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188192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A76DF-6E06-4CB7-A701-DBBB7A9D8034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80045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0C3C-4FDA-4BD9-A706-1168A9E6605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4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625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7200" y="1600200"/>
            <a:ext cx="3155950" cy="4876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07012" y="1733550"/>
            <a:ext cx="4867088" cy="4534119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8" y="273133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94" y="273098"/>
            <a:ext cx="5111749" cy="27761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8" y="1435186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B6AB-A2CB-40D3-9DE3-88DAEB879CC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4966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84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81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424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30FC4-8F5B-48B3-A6AE-415010C683B1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66193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56955" y="1052598"/>
            <a:ext cx="6063198" cy="2240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C459F-72E1-4AD3-8C28-4910E0B074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40703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9" y="274723"/>
            <a:ext cx="2105026" cy="2439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9298" y="274723"/>
            <a:ext cx="4093428" cy="2439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82B31-F299-40FD-991C-6A5A58E42F6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9305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45324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21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w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9800"/>
            <a:ext cx="1371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28600" y="5791200"/>
            <a:ext cx="86868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289" y="2492384"/>
            <a:ext cx="8424862" cy="6508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9" y="3355975"/>
            <a:ext cx="8424862" cy="52322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2" y="5949280"/>
            <a:ext cx="1224136" cy="682258"/>
          </a:xfrm>
          <a:prstGeom prst="rect">
            <a:avLst/>
          </a:prstGeom>
        </p:spPr>
      </p:pic>
      <p:pic>
        <p:nvPicPr>
          <p:cNvPr id="10" name="Bild 4" descr="mcc_logo_retina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822856"/>
            <a:ext cx="2743200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A_RGB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6304" y="5949280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071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8C2117-411D-4168-96A7-4F0F7BD82680}" type="slidenum">
              <a:rPr lang="en-US" altLang="de-DE" smtClean="0">
                <a:solidFill>
                  <a:srgbClr val="808080"/>
                </a:solidFill>
                <a:sym typeface="Arial" charset="0"/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  <a:sym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de-DE" dirty="0">
              <a:solidFill>
                <a:srgbClr val="808080"/>
              </a:solidFill>
              <a:sym typeface="Arial" charset="0"/>
            </a:endParaRPr>
          </a:p>
        </p:txBody>
      </p:sp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285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289" y="1052513"/>
            <a:ext cx="8424862" cy="193899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 bwMode="auto">
          <a:xfrm>
            <a:off x="395289" y="981075"/>
            <a:ext cx="84248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39133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ECF1-45F2-4E7C-9CE1-2631F8587FCC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450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293" y="1052520"/>
            <a:ext cx="413543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3127" y="1052520"/>
            <a:ext cx="4137026" cy="2431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16481-888D-4F9F-97E9-37A90AFB3C7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5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i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457200" y="5595978"/>
            <a:ext cx="8229600" cy="82561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1pPr>
            <a:lvl2pPr marL="27432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2pPr>
            <a:lvl3pPr marL="54864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3pPr>
            <a:lvl4pPr marL="8229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4pPr>
            <a:lvl5pPr marL="10515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57200" y="2004292"/>
            <a:ext cx="8229600" cy="33877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1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3213"/>
            <a:ext cx="4040188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713213"/>
            <a:ext cx="4041774" cy="46166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4" cy="212365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FDBA73-40D8-46E9-97BD-1DF23E5862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8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9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703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A76DF-6E06-4CB7-A701-DBBB7A9D8034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4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5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613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B30C3C-4FDA-4BD9-A706-1168A9E6605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4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552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73057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7" y="273055"/>
            <a:ext cx="5111749" cy="27761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435110"/>
            <a:ext cx="3008313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0DB6AB-A2CB-40D3-9DE3-88DAEB879CCD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6548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8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81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8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F30FC4-8F5B-48B3-A6AE-415010C683B1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6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7193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56955" y="1052522"/>
            <a:ext cx="6063198" cy="22406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3C459F-72E1-4AD3-8C28-4910E0B074DB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242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5128" y="274647"/>
            <a:ext cx="2105026" cy="2439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9298" y="274647"/>
            <a:ext cx="4093428" cy="2439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82B31-F299-40FD-991C-6A5A58E42F6F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753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9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625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51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wg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19800"/>
            <a:ext cx="173442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228600" y="5791200"/>
            <a:ext cx="86868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pic>
        <p:nvPicPr>
          <p:cNvPr id="6" name="Picture 17" descr="B_en_RG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84"/>
            <a:ext cx="58674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3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95289" y="2492460"/>
            <a:ext cx="8424862" cy="65087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3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395289" y="3355975"/>
            <a:ext cx="8424862" cy="52322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019800"/>
            <a:ext cx="968895" cy="540000"/>
          </a:xfrm>
          <a:prstGeom prst="rect">
            <a:avLst/>
          </a:prstGeom>
        </p:spPr>
      </p:pic>
      <p:pic>
        <p:nvPicPr>
          <p:cNvPr id="8" name="Bild 4" descr="mcc_logo_retin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9" y="6019800"/>
            <a:ext cx="1413045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65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</a:endParaRPr>
          </a:p>
        </p:txBody>
      </p:sp>
      <p:pic>
        <p:nvPicPr>
          <p:cNvPr id="6" name="Bild 4" descr="mcc_logo_retin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6264696"/>
            <a:ext cx="1512168" cy="57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6331782"/>
            <a:ext cx="864096" cy="48159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 bwMode="auto">
          <a:xfrm>
            <a:off x="395289" y="981075"/>
            <a:ext cx="842486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664299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51474" y="2052580"/>
            <a:ext cx="7235326" cy="1541964"/>
          </a:xfrm>
        </p:spPr>
        <p:txBody>
          <a:bodyPr anchor="b">
            <a:noAutofit/>
          </a:bodyPr>
          <a:lstStyle>
            <a:lvl1pPr>
              <a:defRPr sz="4400" cap="none" baseline="0"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474" y="4049531"/>
            <a:ext cx="5635126" cy="1752600"/>
          </a:xfrm>
        </p:spPr>
        <p:txBody>
          <a:bodyPr/>
          <a:lstStyle>
            <a:lvl1pPr marL="0" indent="0" algn="l">
              <a:buNone/>
              <a:defRPr>
                <a:solidFill>
                  <a:srgbClr val="7F7F7F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Freihandform 16"/>
          <p:cNvSpPr/>
          <p:nvPr userDrawn="1"/>
        </p:nvSpPr>
        <p:spPr>
          <a:xfrm>
            <a:off x="-1940782" y="2506189"/>
            <a:ext cx="15707102" cy="1315466"/>
          </a:xfrm>
          <a:custGeom>
            <a:avLst/>
            <a:gdLst>
              <a:gd name="connsiteX0" fmla="*/ 0 w 13868376"/>
              <a:gd name="connsiteY0" fmla="*/ 986600 h 1315466"/>
              <a:gd name="connsiteX1" fmla="*/ 2630795 w 13868376"/>
              <a:gd name="connsiteY1" fmla="*/ 1292786 h 1315466"/>
              <a:gd name="connsiteX2" fmla="*/ 5681158 w 13868376"/>
              <a:gd name="connsiteY2" fmla="*/ 1315466 h 1315466"/>
              <a:gd name="connsiteX3" fmla="*/ 8878936 w 13868376"/>
              <a:gd name="connsiteY3" fmla="*/ 1054641 h 1315466"/>
              <a:gd name="connsiteX4" fmla="*/ 12870488 w 13868376"/>
              <a:gd name="connsiteY4" fmla="*/ 306186 h 1315466"/>
              <a:gd name="connsiteX5" fmla="*/ 13868376 w 13868376"/>
              <a:gd name="connsiteY5" fmla="*/ 0 h 13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8376" h="1315466">
                <a:moveTo>
                  <a:pt x="0" y="986600"/>
                </a:moveTo>
                <a:cubicBezTo>
                  <a:pt x="841967" y="1112287"/>
                  <a:pt x="1683935" y="1237975"/>
                  <a:pt x="2630795" y="1292786"/>
                </a:cubicBezTo>
                <a:cubicBezTo>
                  <a:pt x="3577655" y="1347597"/>
                  <a:pt x="4639801" y="1355157"/>
                  <a:pt x="5681158" y="1315466"/>
                </a:cubicBezTo>
                <a:cubicBezTo>
                  <a:pt x="6722515" y="1275775"/>
                  <a:pt x="7680714" y="1222854"/>
                  <a:pt x="8878936" y="1054641"/>
                </a:cubicBezTo>
                <a:cubicBezTo>
                  <a:pt x="10077158" y="886428"/>
                  <a:pt x="12038915" y="481959"/>
                  <a:pt x="12870488" y="306186"/>
                </a:cubicBezTo>
                <a:cubicBezTo>
                  <a:pt x="13702061" y="130412"/>
                  <a:pt x="13868376" y="0"/>
                  <a:pt x="13868376" y="0"/>
                </a:cubicBezTo>
              </a:path>
            </a:pathLst>
          </a:cu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292934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0" y="0"/>
            <a:ext cx="9144000" cy="17479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0" name="Bild 10" descr="MCC_PPT_Gestaltungselemente_Logo_a_600DPI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87376" cy="16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2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76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hteck 4"/>
          <p:cNvSpPr/>
          <p:nvPr userDrawn="1"/>
        </p:nvSpPr>
        <p:spPr>
          <a:xfrm>
            <a:off x="0" y="1003300"/>
            <a:ext cx="9144000" cy="7446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de-DE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566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457200" y="1600200"/>
            <a:ext cx="3155950" cy="4876800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07012" y="1733550"/>
            <a:ext cx="4867088" cy="4534119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en-US" dirty="0"/>
          </a:p>
        </p:txBody>
      </p:sp>
      <p:sp>
        <p:nvSpPr>
          <p:cNvPr id="10" name="Footer Placeholder 4"/>
          <p:cNvSpPr txBox="1">
            <a:spLocks/>
          </p:cNvSpPr>
          <p:nvPr userDrawn="1"/>
        </p:nvSpPr>
        <p:spPr>
          <a:xfrm>
            <a:off x="0" y="6528816"/>
            <a:ext cx="204651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mtClean="0"/>
              <a:t>Dr. Brigitte Knopf (MCC)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90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i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457200" y="5595978"/>
            <a:ext cx="8229600" cy="82561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1pPr>
            <a:lvl2pPr marL="27432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2pPr>
            <a:lvl3pPr marL="54864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3pPr>
            <a:lvl4pPr marL="8229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4pPr>
            <a:lvl5pPr marL="10515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457200" y="2004292"/>
            <a:ext cx="8229600" cy="33877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8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6804025" y="6301122"/>
            <a:ext cx="2133600" cy="47625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ADA405-51CE-4ED0-AAB3-859885435859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9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95289" y="1052513"/>
            <a:ext cx="8424862" cy="19389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4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8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4006790"/>
            <a:ext cx="7772400" cy="40011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01ECF1-45F2-4E7C-9CE1-2631F8587FCC}" type="slidenum">
              <a:rPr lang="en-US" altLang="de-DE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de-DE">
              <a:solidFill>
                <a:srgbClr val="808080"/>
              </a:solidFill>
            </a:endParaRPr>
          </a:p>
        </p:txBody>
      </p:sp>
      <p:sp>
        <p:nvSpPr>
          <p:cNvPr id="5" name="Rectangle 1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de-DE">
              <a:solidFill>
                <a:srgbClr val="808080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7" y="6309320"/>
            <a:ext cx="839709" cy="468000"/>
          </a:xfrm>
          <a:prstGeom prst="rect">
            <a:avLst/>
          </a:prstGeom>
        </p:spPr>
      </p:pic>
      <p:pic>
        <p:nvPicPr>
          <p:cNvPr id="7" name="Bild 4" descr="mcc_logo_retin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32" y="6309320"/>
            <a:ext cx="1224639" cy="4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639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4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20242"/>
            <a:ext cx="914400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85000"/>
                </a:schemeClr>
              </a:solidFill>
              <a:latin typeface="Cai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38530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F7F7F"/>
                </a:solidFill>
                <a:latin typeface="Cailibri"/>
                <a:cs typeface="Cailibri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38530"/>
            <a:ext cx="1066800" cy="32918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 b="0">
                <a:solidFill>
                  <a:srgbClr val="7F7F7F"/>
                </a:solidFill>
                <a:latin typeface="Cailibri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457200" y="1524000"/>
            <a:ext cx="8229600" cy="0"/>
          </a:xfrm>
          <a:prstGeom prst="line">
            <a:avLst/>
          </a:pr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10" descr="MCC_PPT_Gestaltungselemente_Logo_b_600DPI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20" y="0"/>
            <a:ext cx="1591880" cy="8412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6" r:id="rId3"/>
    <p:sldLayoutId id="2147483967" r:id="rId4"/>
    <p:sldLayoutId id="2147483969" r:id="rId5"/>
    <p:sldLayoutId id="2147483970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b="1" i="0" kern="1200" spc="-100" baseline="0">
          <a:solidFill>
            <a:srgbClr val="0067A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A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6625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C2117-411D-4168-96A7-4F0F7BD82680}" type="slidenum">
              <a:rPr lang="en-US" altLang="de-DE">
                <a:solidFill>
                  <a:srgbClr val="808080"/>
                </a:solidFill>
                <a:cs typeface="Arial" charset="0"/>
                <a:sym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de-DE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  <p:sp>
        <p:nvSpPr>
          <p:cNvPr id="205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1052513"/>
            <a:ext cx="84248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	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74722"/>
            <a:ext cx="8424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2054" name="Line 16"/>
          <p:cNvSpPr>
            <a:spLocks noChangeShapeType="1"/>
          </p:cNvSpPr>
          <p:nvPr/>
        </p:nvSpPr>
        <p:spPr bwMode="auto">
          <a:xfrm>
            <a:off x="1692276" y="6237288"/>
            <a:ext cx="72009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5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2680" y="6337300"/>
            <a:ext cx="3527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260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  <p:sldLayoutId id="2147483978" r:id="rId7"/>
    <p:sldLayoutId id="2147483979" r:id="rId8"/>
    <p:sldLayoutId id="2147483980" r:id="rId9"/>
    <p:sldLayoutId id="2147483981" r:id="rId10"/>
    <p:sldLayoutId id="2147483982" r:id="rId11"/>
    <p:sldLayoutId id="214748398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+mj-lt"/>
          <a:ea typeface="+mj-ea"/>
          <a:cs typeface="ヒラギノ角ゴ Pro W3" pitchFamily="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  <a:cs typeface="ヒラギノ角ゴ Pro W3" pitchFamily="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A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6625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C2117-411D-4168-96A7-4F0F7BD82680}" type="slidenum">
              <a:rPr lang="en-US" altLang="de-DE">
                <a:solidFill>
                  <a:srgbClr val="808080"/>
                </a:solidFill>
                <a:cs typeface="Arial" charset="0"/>
                <a:sym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de-DE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  <p:sp>
        <p:nvSpPr>
          <p:cNvPr id="205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1052513"/>
            <a:ext cx="84248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	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74722"/>
            <a:ext cx="8424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2054" name="Line 16"/>
          <p:cNvSpPr>
            <a:spLocks noChangeShapeType="1"/>
          </p:cNvSpPr>
          <p:nvPr/>
        </p:nvSpPr>
        <p:spPr bwMode="auto">
          <a:xfrm>
            <a:off x="1692276" y="6237288"/>
            <a:ext cx="72009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5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2680" y="6337300"/>
            <a:ext cx="3527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176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+mj-lt"/>
          <a:ea typeface="+mj-ea"/>
          <a:cs typeface="ヒラギノ角ゴ Pro W3" pitchFamily="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  <a:cs typeface="ヒラギノ角ゴ Pro W3" pitchFamily="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A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6625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C2117-411D-4168-96A7-4F0F7BD82680}" type="slidenum">
              <a:rPr lang="en-US" altLang="de-DE">
                <a:solidFill>
                  <a:srgbClr val="808080"/>
                </a:solidFill>
                <a:cs typeface="Arial" charset="0"/>
                <a:sym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de-DE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  <p:sp>
        <p:nvSpPr>
          <p:cNvPr id="205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1052513"/>
            <a:ext cx="84248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	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74722"/>
            <a:ext cx="8424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2054" name="Line 16"/>
          <p:cNvSpPr>
            <a:spLocks noChangeShapeType="1"/>
          </p:cNvSpPr>
          <p:nvPr/>
        </p:nvSpPr>
        <p:spPr bwMode="auto">
          <a:xfrm>
            <a:off x="1692276" y="6237288"/>
            <a:ext cx="72009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5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2680" y="6337300"/>
            <a:ext cx="3527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9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8" r:id="rId1"/>
    <p:sldLayoutId id="2147483999" r:id="rId2"/>
    <p:sldLayoutId id="2147484000" r:id="rId3"/>
    <p:sldLayoutId id="2147484001" r:id="rId4"/>
    <p:sldLayoutId id="2147484002" r:id="rId5"/>
    <p:sldLayoutId id="2147484003" r:id="rId6"/>
    <p:sldLayoutId id="2147484004" r:id="rId7"/>
    <p:sldLayoutId id="2147484005" r:id="rId8"/>
    <p:sldLayoutId id="2147484006" r:id="rId9"/>
    <p:sldLayoutId id="2147484007" r:id="rId10"/>
    <p:sldLayoutId id="2147484008" r:id="rId11"/>
    <p:sldLayoutId id="21474840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+mj-lt"/>
          <a:ea typeface="+mj-ea"/>
          <a:cs typeface="ヒラギノ角ゴ Pro W3" pitchFamily="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  <a:cs typeface="ヒラギノ角ゴ Pro W3" pitchFamily="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A_RGB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6625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C2117-411D-4168-96A7-4F0F7BD82680}" type="slidenum">
              <a:rPr lang="en-US" altLang="de-DE">
                <a:solidFill>
                  <a:srgbClr val="808080"/>
                </a:solidFill>
                <a:cs typeface="Arial" charset="0"/>
                <a:sym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de-DE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  <p:sp>
        <p:nvSpPr>
          <p:cNvPr id="205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1052513"/>
            <a:ext cx="84248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	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74722"/>
            <a:ext cx="8424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2054" name="Line 16"/>
          <p:cNvSpPr>
            <a:spLocks noChangeShapeType="1"/>
          </p:cNvSpPr>
          <p:nvPr/>
        </p:nvSpPr>
        <p:spPr bwMode="auto">
          <a:xfrm>
            <a:off x="1692276" y="6237288"/>
            <a:ext cx="72009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5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2680" y="6337300"/>
            <a:ext cx="3527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219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  <p:sldLayoutId id="2147484022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+mj-lt"/>
          <a:ea typeface="+mj-ea"/>
          <a:cs typeface="ヒラギノ角ゴ Pro W3" pitchFamily="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  <a:cs typeface="ヒラギノ角ゴ Pro W3" pitchFamily="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A_RGB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6016625"/>
            <a:ext cx="1371600" cy="60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04025" y="63373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C8C2117-411D-4168-96A7-4F0F7BD82680}" type="slidenum">
              <a:rPr lang="en-US" altLang="de-DE">
                <a:solidFill>
                  <a:srgbClr val="808080"/>
                </a:solidFill>
                <a:cs typeface="Arial" charset="0"/>
                <a:sym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  <p:sp>
        <p:nvSpPr>
          <p:cNvPr id="2052" name="Rectangle 1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9" y="1052513"/>
            <a:ext cx="8424862" cy="168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de-DE" smtClean="0"/>
              <a:t>Textmasterformate durch Klicken bearbeiten</a:t>
            </a:r>
          </a:p>
          <a:p>
            <a:pPr lvl="1"/>
            <a:r>
              <a:rPr lang="en-US" altLang="de-DE" smtClean="0"/>
              <a:t>	Zweite Ebene</a:t>
            </a:r>
          </a:p>
          <a:p>
            <a:pPr lvl="2"/>
            <a:r>
              <a:rPr lang="en-US" altLang="de-DE" smtClean="0"/>
              <a:t>Dritte Ebene</a:t>
            </a:r>
          </a:p>
          <a:p>
            <a:pPr lvl="3"/>
            <a:r>
              <a:rPr lang="en-US" altLang="de-DE" smtClean="0"/>
              <a:t>Vierte Ebene</a:t>
            </a:r>
          </a:p>
        </p:txBody>
      </p:sp>
      <p:sp>
        <p:nvSpPr>
          <p:cNvPr id="2053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395289" y="274646"/>
            <a:ext cx="8424862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de-DE" smtClean="0"/>
              <a:t>Titelmasterformat durch Klicken bearbeiten</a:t>
            </a:r>
          </a:p>
        </p:txBody>
      </p:sp>
      <p:sp>
        <p:nvSpPr>
          <p:cNvPr id="2054" name="Line 16"/>
          <p:cNvSpPr>
            <a:spLocks noChangeShapeType="1"/>
          </p:cNvSpPr>
          <p:nvPr/>
        </p:nvSpPr>
        <p:spPr bwMode="auto">
          <a:xfrm>
            <a:off x="1692275" y="6237288"/>
            <a:ext cx="72009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sz="1400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055" name="Rectangle 1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052642" y="6337300"/>
            <a:ext cx="35274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2"/>
                </a:solidFill>
                <a:latin typeface="Calibri" pitchFamily="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de-DE" dirty="0">
              <a:solidFill>
                <a:srgbClr val="808080"/>
              </a:solidFill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297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  <p:sldLayoutId id="2147484030" r:id="rId7"/>
    <p:sldLayoutId id="2147484031" r:id="rId8"/>
    <p:sldLayoutId id="2147484032" r:id="rId9"/>
    <p:sldLayoutId id="2147484033" r:id="rId10"/>
    <p:sldLayoutId id="2147484034" r:id="rId11"/>
    <p:sldLayoutId id="2147484035" r:id="rId12"/>
    <p:sldLayoutId id="2147484036" r:id="rId13"/>
    <p:sldLayoutId id="2147484037" r:id="rId14"/>
    <p:sldLayoutId id="2147484038" r:id="rId15"/>
    <p:sldLayoutId id="2147484039" r:id="rId16"/>
    <p:sldLayoutId id="214748404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+mj-lt"/>
          <a:ea typeface="+mj-ea"/>
          <a:cs typeface="ヒラギノ角ゴ Pro W3" pitchFamily="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  <a:cs typeface="ヒラギノ角ゴ Pro W3" pitchFamily="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FF9933"/>
          </a:solidFill>
          <a:latin typeface="Calibri" pitchFamily="34" charset="0"/>
          <a:ea typeface="ヒラギノ角ゴ Pro W3" pitchFamily="4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b="1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  <a:ea typeface="+mn-ea"/>
          <a:cs typeface="ヒラギノ角ゴ Pro W3" pitchFamily="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  <a:cs typeface="ヒラギノ角ゴ Pro W3" pitchFamily="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Arial" charset="0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20242"/>
            <a:ext cx="9144000" cy="3657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>
                  <a:lumMod val="85000"/>
                </a:srgbClr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6538530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7F7F7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6538530"/>
            <a:ext cx="1066800" cy="32918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 b="0">
                <a:solidFill>
                  <a:srgbClr val="7F7F7F"/>
                </a:solidFill>
                <a:latin typeface="Calibri" panose="020F0502020204030204" pitchFamily="34" charset="0"/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457200" y="1524000"/>
            <a:ext cx="8229600" cy="0"/>
          </a:xfrm>
          <a:prstGeom prst="line">
            <a:avLst/>
          </a:pr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Bild 10" descr="MCC_PPT_Gestaltungselemente_Logo_b_600DPI.png"/>
          <p:cNvPicPr>
            <a:picLocks noChangeAspect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120" y="0"/>
            <a:ext cx="1591880" cy="84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6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spcBef>
          <a:spcPct val="0"/>
        </a:spcBef>
        <a:buNone/>
        <a:defRPr sz="3600" b="1" i="0" kern="1200" spc="-100" baseline="0">
          <a:solidFill>
            <a:srgbClr val="0067A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b="0" i="0" kern="120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b="0" i="0" kern="1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cc-berlin.net/" TargetMode="External"/><Relationship Id="rId1" Type="http://schemas.openxmlformats.org/officeDocument/2006/relationships/slideLayout" Target="../slideLayouts/slideLayout7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313793" y="2052580"/>
            <a:ext cx="7373007" cy="1541964"/>
          </a:xfrm>
        </p:spPr>
        <p:txBody>
          <a:bodyPr/>
          <a:lstStyle/>
          <a:p>
            <a:r>
              <a:rPr lang="en-GB" sz="4000" b="0" dirty="0"/>
              <a:t/>
            </a:r>
            <a:br>
              <a:rPr lang="en-GB" sz="4000" b="0" dirty="0"/>
            </a:br>
            <a:r>
              <a:rPr lang="de-DE" sz="4000" dirty="0" smtClean="0"/>
              <a:t>Welcome at MCC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451474" y="4049531"/>
            <a:ext cx="5926788" cy="2088510"/>
          </a:xfrm>
        </p:spPr>
        <p:txBody>
          <a:bodyPr>
            <a:normAutofit/>
          </a:bodyPr>
          <a:lstStyle/>
          <a:p>
            <a:endParaRPr lang="de-DE" dirty="0" smtClean="0">
              <a:latin typeface="Calibri" panose="020F0502020204030204" pitchFamily="34" charset="0"/>
            </a:endParaRPr>
          </a:p>
          <a:p>
            <a:r>
              <a:rPr lang="de-DE" dirty="0" smtClean="0">
                <a:latin typeface="Calibri" panose="020F0502020204030204" pitchFamily="34" charset="0"/>
              </a:rPr>
              <a:t>Dr. Brigitte Knopf (MCC)</a:t>
            </a:r>
          </a:p>
          <a:p>
            <a:endParaRPr lang="de-DE" dirty="0" smtClean="0">
              <a:latin typeface="Calibri" panose="020F0502020204030204" pitchFamily="34" charset="0"/>
            </a:endParaRPr>
          </a:p>
          <a:p>
            <a:r>
              <a:rPr lang="de-DE" dirty="0" smtClean="0">
                <a:latin typeface="Calibri" panose="020F0502020204030204" pitchFamily="34" charset="0"/>
              </a:rPr>
              <a:t>21 </a:t>
            </a:r>
            <a:r>
              <a:rPr lang="de-DE" dirty="0" err="1" smtClean="0">
                <a:latin typeface="Calibri" panose="020F0502020204030204" pitchFamily="34" charset="0"/>
              </a:rPr>
              <a:t>October</a:t>
            </a:r>
            <a:r>
              <a:rPr lang="de-DE" dirty="0" smtClean="0">
                <a:latin typeface="Calibri" panose="020F0502020204030204" pitchFamily="34" charset="0"/>
              </a:rPr>
              <a:t> 2018</a:t>
            </a:r>
            <a:endParaRPr lang="de-DE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1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Providing </a:t>
            </a:r>
            <a:r>
              <a:rPr lang="de-DE" dirty="0" err="1" smtClean="0"/>
              <a:t>maps</a:t>
            </a:r>
            <a:r>
              <a:rPr lang="de-DE" dirty="0" smtClean="0"/>
              <a:t> of </a:t>
            </a:r>
            <a:r>
              <a:rPr lang="de-DE" dirty="0" err="1" smtClean="0"/>
              <a:t>knowledge</a:t>
            </a: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policy</a:t>
            </a:r>
            <a:r>
              <a:rPr lang="de-DE" dirty="0" smtClean="0"/>
              <a:t> </a:t>
            </a:r>
            <a:r>
              <a:rPr lang="de-DE" dirty="0" err="1" smtClean="0"/>
              <a:t>advice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Exploration of alternative </a:t>
            </a:r>
            <a:r>
              <a:rPr lang="de-DE" dirty="0" err="1" smtClean="0"/>
              <a:t>pathways</a:t>
            </a:r>
            <a:r>
              <a:rPr lang="de-DE" dirty="0" smtClean="0"/>
              <a:t> </a:t>
            </a:r>
          </a:p>
          <a:p>
            <a:r>
              <a:rPr lang="de-DE" dirty="0" smtClean="0"/>
              <a:t>Researchers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cartogrophers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2"/>
          <a:stretch/>
        </p:blipFill>
        <p:spPr>
          <a:xfrm>
            <a:off x="1404075" y="2192644"/>
            <a:ext cx="6589259" cy="556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1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Kontakt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MCC was </a:t>
            </a:r>
            <a:r>
              <a:rPr lang="de-DE" dirty="0" err="1" smtClean="0"/>
              <a:t>founded</a:t>
            </a:r>
            <a:r>
              <a:rPr lang="de-DE" dirty="0" smtClean="0"/>
              <a:t> </a:t>
            </a:r>
            <a:r>
              <a:rPr lang="de-DE" dirty="0" err="1" smtClean="0"/>
              <a:t>jointly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Stiftung Mercator and </a:t>
            </a:r>
          </a:p>
          <a:p>
            <a:r>
              <a:rPr lang="de-DE" dirty="0" err="1" smtClean="0"/>
              <a:t>the</a:t>
            </a:r>
            <a:r>
              <a:rPr lang="de-DE" dirty="0" smtClean="0"/>
              <a:t> Potsdam Institute for Climate Impact Research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000" dirty="0" smtClean="0"/>
              <a:t>Dr. Brigitte Knopf, Generalsekretärin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0067A1"/>
                </a:solidFill>
              </a:rPr>
              <a:t>Mercator Research Institute on 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0067A1"/>
                </a:solidFill>
              </a:rPr>
              <a:t>Global </a:t>
            </a:r>
            <a:r>
              <a:rPr lang="de-DE" sz="2000" dirty="0" err="1" smtClean="0">
                <a:solidFill>
                  <a:srgbClr val="0067A1"/>
                </a:solidFill>
              </a:rPr>
              <a:t>Commons</a:t>
            </a:r>
            <a:r>
              <a:rPr lang="de-DE" sz="2000" dirty="0" smtClean="0">
                <a:solidFill>
                  <a:srgbClr val="0067A1"/>
                </a:solidFill>
              </a:rPr>
              <a:t> </a:t>
            </a:r>
            <a:r>
              <a:rPr lang="de-DE" sz="2000" dirty="0" err="1" smtClean="0">
                <a:solidFill>
                  <a:srgbClr val="0067A1"/>
                </a:solidFill>
              </a:rPr>
              <a:t>and</a:t>
            </a:r>
            <a:r>
              <a:rPr lang="de-DE" sz="2000" dirty="0" smtClean="0">
                <a:solidFill>
                  <a:srgbClr val="0067A1"/>
                </a:solidFill>
              </a:rPr>
              <a:t> </a:t>
            </a:r>
            <a:r>
              <a:rPr lang="de-DE" sz="2000" dirty="0" err="1" smtClean="0">
                <a:solidFill>
                  <a:srgbClr val="0067A1"/>
                </a:solidFill>
              </a:rPr>
              <a:t>Climate</a:t>
            </a:r>
            <a:r>
              <a:rPr lang="de-DE" sz="2000" dirty="0" smtClean="0">
                <a:solidFill>
                  <a:srgbClr val="0067A1"/>
                </a:solidFill>
              </a:rPr>
              <a:t> Change </a:t>
            </a:r>
            <a:r>
              <a:rPr lang="de-DE" sz="2000" dirty="0" err="1" smtClean="0">
                <a:solidFill>
                  <a:srgbClr val="0067A1"/>
                </a:solidFill>
              </a:rPr>
              <a:t>gGmbH</a:t>
            </a:r>
            <a:endParaRPr lang="de-DE" sz="2000" dirty="0" smtClean="0">
              <a:solidFill>
                <a:srgbClr val="0067A1"/>
              </a:solidFill>
            </a:endParaRPr>
          </a:p>
          <a:p>
            <a:pPr marL="0" indent="0">
              <a:buNone/>
            </a:pPr>
            <a:r>
              <a:rPr lang="de-DE" sz="2000" dirty="0" smtClean="0"/>
              <a:t>Torgauer Str. 12–15 | 10829 Berlin | Germany</a:t>
            </a:r>
          </a:p>
          <a:p>
            <a:pPr marL="0" indent="0">
              <a:buNone/>
            </a:pPr>
            <a:r>
              <a:rPr lang="de-DE" sz="2000" dirty="0" err="1" smtClean="0">
                <a:solidFill>
                  <a:srgbClr val="0067A1"/>
                </a:solidFill>
              </a:rPr>
              <a:t>tel</a:t>
            </a:r>
            <a:r>
              <a:rPr lang="de-DE" sz="2000" dirty="0" smtClean="0"/>
              <a:t>	+49 (0) 30 338 55 37 - 101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0067A1"/>
                </a:solidFill>
              </a:rPr>
              <a:t>mail</a:t>
            </a:r>
            <a:r>
              <a:rPr lang="de-DE" sz="2000" dirty="0" smtClean="0"/>
              <a:t>	knopf@mcc-berlin.net</a:t>
            </a:r>
          </a:p>
          <a:p>
            <a:pPr marL="0" indent="0">
              <a:buNone/>
            </a:pPr>
            <a:r>
              <a:rPr lang="de-DE" sz="2000" dirty="0" smtClean="0">
                <a:solidFill>
                  <a:srgbClr val="0067A1"/>
                </a:solidFill>
              </a:rPr>
              <a:t>web</a:t>
            </a:r>
            <a:r>
              <a:rPr lang="de-DE" sz="2000" dirty="0" smtClean="0"/>
              <a:t>	</a:t>
            </a:r>
            <a:r>
              <a:rPr lang="de-DE" sz="2000" dirty="0" smtClean="0">
                <a:hlinkClick r:id="rId2"/>
              </a:rPr>
              <a:t>www.mcc-berlin.net</a:t>
            </a:r>
            <a:endParaRPr lang="de-DE" sz="2000" dirty="0" smtClean="0"/>
          </a:p>
          <a:p>
            <a:pPr marL="0" indent="0">
              <a:buNone/>
            </a:pPr>
            <a:r>
              <a:rPr lang="de-DE" sz="2000" dirty="0" err="1">
                <a:solidFill>
                  <a:srgbClr val="0067A1"/>
                </a:solidFill>
              </a:rPr>
              <a:t>t</a:t>
            </a:r>
            <a:r>
              <a:rPr lang="de-DE" sz="2000" dirty="0" err="1" smtClean="0">
                <a:solidFill>
                  <a:srgbClr val="0067A1"/>
                </a:solidFill>
              </a:rPr>
              <a:t>witter</a:t>
            </a:r>
            <a:r>
              <a:rPr lang="de-DE" sz="2000" dirty="0" smtClean="0"/>
              <a:t> @</a:t>
            </a:r>
            <a:r>
              <a:rPr lang="de-DE" sz="2000" dirty="0" err="1" smtClean="0"/>
              <a:t>BrigitteKnopf</a:t>
            </a:r>
            <a:r>
              <a:rPr lang="de-DE" sz="2000" dirty="0" smtClean="0"/>
              <a:t> </a:t>
            </a:r>
          </a:p>
          <a:p>
            <a:pPr marL="0" indent="0">
              <a:buNone/>
            </a:pPr>
            <a:endParaRPr lang="de-DE" sz="2000" dirty="0" smtClean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586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9528">
                <a:srgbClr val="0067A1"/>
              </a:gs>
              <a:gs pos="46000">
                <a:srgbClr val="7F7F7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 idx="4294967295"/>
          </p:nvPr>
        </p:nvSpPr>
        <p:spPr>
          <a:xfrm>
            <a:off x="5184559" y="329259"/>
            <a:ext cx="3659634" cy="16877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For a long time, environmental problems were mainly </a:t>
            </a:r>
            <a:r>
              <a:rPr lang="en-US" sz="2400" i="1" dirty="0" smtClean="0">
                <a:solidFill>
                  <a:srgbClr val="66FFFF"/>
                </a:solidFill>
              </a:rPr>
              <a:t>local</a:t>
            </a:r>
            <a:r>
              <a:rPr lang="en-US" sz="2400" i="1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problems that could be solved by national approaches. 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2" name="Picture 2" descr="http://www.br.de/themen/wissen/inhalt/umwelt/wald-baum-waldsterben100~_v-img__16__9__l_-1dc0e8f74459dd04c91a0d45af4972b9069f1135.jpg?version=4948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 r="22164"/>
          <a:stretch/>
        </p:blipFill>
        <p:spPr bwMode="auto">
          <a:xfrm>
            <a:off x="198838" y="143168"/>
            <a:ext cx="4884563" cy="329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3"/>
          <p:cNvSpPr txBox="1">
            <a:spLocks/>
          </p:cNvSpPr>
          <p:nvPr/>
        </p:nvSpPr>
        <p:spPr>
          <a:xfrm>
            <a:off x="198838" y="4484266"/>
            <a:ext cx="3748349" cy="153479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+mj-lt"/>
                <a:ea typeface="+mj-ea"/>
                <a:cs typeface="Caput Bold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en-US" sz="2400" dirty="0" smtClean="0"/>
              <a:t>But globalization </a:t>
            </a:r>
            <a:r>
              <a:rPr lang="en-US" sz="2400" dirty="0"/>
              <a:t>puts </a:t>
            </a:r>
            <a:r>
              <a:rPr lang="en-US" sz="2400" i="1" dirty="0">
                <a:solidFill>
                  <a:schemeClr val="bg1"/>
                </a:solidFill>
              </a:rPr>
              <a:t>global </a:t>
            </a:r>
            <a:r>
              <a:rPr lang="en-US" sz="2400" dirty="0" smtClean="0"/>
              <a:t>environmental problems into focus that require global cooperation.</a:t>
            </a:r>
            <a:endParaRPr lang="de-DE" sz="2400" dirty="0"/>
          </a:p>
        </p:txBody>
      </p:sp>
      <p:pic>
        <p:nvPicPr>
          <p:cNvPr id="10" name="Picture 4" descr="http://socialistparty.ie/wp-content/uploads/2015/03/1424210211877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036" y="3438000"/>
            <a:ext cx="4817157" cy="321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09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9528">
                <a:srgbClr val="0067A1"/>
              </a:gs>
              <a:gs pos="46000">
                <a:srgbClr val="7F7F7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3"/>
          <p:cNvSpPr txBox="1">
            <a:spLocks/>
          </p:cNvSpPr>
          <p:nvPr/>
        </p:nvSpPr>
        <p:spPr>
          <a:xfrm>
            <a:off x="5513033" y="775242"/>
            <a:ext cx="3512104" cy="148856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+mj-lt"/>
                <a:ea typeface="+mj-ea"/>
                <a:cs typeface="Caput Bold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Globalization and economic growth have enabled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prosperity. </a:t>
            </a:r>
            <a:endParaRPr lang="de-DE" sz="2400" dirty="0">
              <a:solidFill>
                <a:schemeClr val="bg1"/>
              </a:solidFill>
            </a:endParaRPr>
          </a:p>
        </p:txBody>
      </p:sp>
      <p:pic>
        <p:nvPicPr>
          <p:cNvPr id="8" name="Picture 2" descr="http://delong.typepad.com/.a/6a00e551f08003883401a3faaf968b970b-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08" y="3241671"/>
            <a:ext cx="4619429" cy="346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cx.images-amazon.com/images/I/71WAlQenpr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576" y="4705191"/>
            <a:ext cx="1188424" cy="184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el 3"/>
          <p:cNvSpPr txBox="1">
            <a:spLocks/>
          </p:cNvSpPr>
          <p:nvPr/>
        </p:nvSpPr>
        <p:spPr>
          <a:xfrm>
            <a:off x="239697" y="4857802"/>
            <a:ext cx="3859840" cy="100510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+mj-lt"/>
                <a:ea typeface="+mj-ea"/>
                <a:cs typeface="Caput Bold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en-US" sz="2400" dirty="0" smtClean="0"/>
              <a:t>But inequality is increasing. </a:t>
            </a:r>
            <a:br>
              <a:rPr lang="en-US" sz="2400" dirty="0" smtClean="0"/>
            </a:br>
            <a:endParaRPr lang="de-DE" sz="2400" dirty="0"/>
          </a:p>
        </p:txBody>
      </p:sp>
      <p:pic>
        <p:nvPicPr>
          <p:cNvPr id="4100" name="Picture 4" descr="https://chinesemartialstudies.files.wordpress.com/2012/10/hong_kong_night_skyli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5"/>
          <a:stretch/>
        </p:blipFill>
        <p:spPr bwMode="auto">
          <a:xfrm>
            <a:off x="239697" y="214812"/>
            <a:ext cx="4856086" cy="3026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6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" y="0"/>
            <a:ext cx="9143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9528">
                <a:srgbClr val="0067A1"/>
              </a:gs>
              <a:gs pos="46000">
                <a:srgbClr val="7F7F7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Picture 2" descr="http://cdn.history.com/sites/2/2014/01/Ford_river_rouge_pla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2" y="157713"/>
            <a:ext cx="5157925" cy="318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el 3"/>
          <p:cNvSpPr txBox="1">
            <a:spLocks/>
          </p:cNvSpPr>
          <p:nvPr/>
        </p:nvSpPr>
        <p:spPr>
          <a:xfrm>
            <a:off x="5276788" y="242581"/>
            <a:ext cx="3748349" cy="172826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+mj-lt"/>
                <a:ea typeface="+mj-ea"/>
                <a:cs typeface="Caput Bold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Innovation and technological </a:t>
            </a:r>
            <a:r>
              <a:rPr lang="en-US" sz="2400" dirty="0">
                <a:solidFill>
                  <a:schemeClr val="bg1"/>
                </a:solidFill>
              </a:rPr>
              <a:t>change were </a:t>
            </a:r>
            <a:r>
              <a:rPr lang="en-US" sz="2400" dirty="0" smtClean="0">
                <a:solidFill>
                  <a:schemeClr val="bg1"/>
                </a:solidFill>
              </a:rPr>
              <a:t>for a long time the driving forces for relaxing 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physical scarcities.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14" name="Titel 3"/>
          <p:cNvSpPr txBox="1">
            <a:spLocks/>
          </p:cNvSpPr>
          <p:nvPr/>
        </p:nvSpPr>
        <p:spPr>
          <a:xfrm>
            <a:off x="297449" y="4712897"/>
            <a:ext cx="3859840" cy="15708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+mj-lt"/>
                <a:ea typeface="+mj-ea"/>
                <a:cs typeface="Caput Bold"/>
              </a:defRPr>
            </a:lvl1pPr>
          </a:lstStyle>
          <a:p>
            <a:pPr algn="r" fontAlgn="auto">
              <a:spcAft>
                <a:spcPts val="0"/>
              </a:spcAft>
            </a:pPr>
            <a:r>
              <a:rPr lang="en-US" sz="2400" dirty="0" smtClean="0"/>
              <a:t>But we </a:t>
            </a:r>
            <a:r>
              <a:rPr lang="en-US" sz="2400" dirty="0"/>
              <a:t>experience </a:t>
            </a:r>
            <a:r>
              <a:rPr lang="en-US" sz="2400" dirty="0" smtClean="0"/>
              <a:t>an </a:t>
            </a:r>
            <a:br>
              <a:rPr lang="en-US" sz="2400" dirty="0" smtClean="0"/>
            </a:br>
            <a:r>
              <a:rPr lang="en-US" sz="2400" dirty="0" smtClean="0"/>
              <a:t>under-provision </a:t>
            </a:r>
            <a:r>
              <a:rPr lang="en-US" sz="2400" dirty="0"/>
              <a:t>of public </a:t>
            </a:r>
            <a:r>
              <a:rPr lang="en-US" sz="2400" dirty="0" smtClean="0"/>
              <a:t>goods and social capital. 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290" y="3340540"/>
            <a:ext cx="4755892" cy="315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535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The challenge for the </a:t>
            </a:r>
            <a:r>
              <a:rPr lang="en-GB" sz="2800" dirty="0"/>
              <a:t>21</a:t>
            </a:r>
            <a:r>
              <a:rPr lang="en-GB" sz="2800" baseline="30000" dirty="0"/>
              <a:t>st</a:t>
            </a:r>
            <a:r>
              <a:rPr lang="en-GB" sz="2800" dirty="0"/>
              <a:t> </a:t>
            </a:r>
            <a:r>
              <a:rPr lang="en-GB" sz="2800" dirty="0" smtClean="0"/>
              <a:t>Century:</a:t>
            </a:r>
            <a:br>
              <a:rPr lang="en-GB" sz="2800" dirty="0" smtClean="0"/>
            </a:br>
            <a:r>
              <a:rPr lang="en-GB" sz="2800" dirty="0" smtClean="0"/>
              <a:t>Management of the Global Commons</a:t>
            </a:r>
            <a:endParaRPr lang="de-DE" sz="2800" dirty="0">
              <a:solidFill>
                <a:schemeClr val="tx1"/>
              </a:solidFill>
            </a:endParaRPr>
          </a:p>
        </p:txBody>
      </p:sp>
      <p:sp>
        <p:nvSpPr>
          <p:cNvPr id="5" name="Titel 3"/>
          <p:cNvSpPr txBox="1">
            <a:spLocks/>
          </p:cNvSpPr>
          <p:nvPr/>
        </p:nvSpPr>
        <p:spPr>
          <a:xfrm>
            <a:off x="457200" y="1958566"/>
            <a:ext cx="2779986" cy="33467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i="0" kern="1200" spc="-100" baseline="0">
                <a:solidFill>
                  <a:srgbClr val="0067A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GB" sz="2400" dirty="0" smtClean="0">
                <a:solidFill>
                  <a:schemeClr val="tx1"/>
                </a:solidFill>
              </a:rPr>
              <a:t>1) Avoiding the over-use of the natural commons</a:t>
            </a:r>
          </a:p>
          <a:p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 smtClean="0">
                <a:solidFill>
                  <a:schemeClr val="tx1"/>
                </a:solidFill>
              </a:rPr>
              <a:t>2) Overcoming the under-provision of public goods (social commons)</a:t>
            </a:r>
            <a:endParaRPr lang="de-DE" sz="2400" dirty="0">
              <a:solidFill>
                <a:schemeClr val="tx1"/>
              </a:solidFill>
            </a:endParaRPr>
          </a:p>
        </p:txBody>
      </p:sp>
      <p:pic>
        <p:nvPicPr>
          <p:cNvPr id="6" name="Grafi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211" y="2293153"/>
            <a:ext cx="5925598" cy="41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9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latin typeface="Calibri" panose="020F0502020204030204" pitchFamily="34" charset="0"/>
              </a:rPr>
              <a:t>Mercator Research Institute on</a:t>
            </a:r>
            <a:br>
              <a:rPr lang="de-DE" dirty="0" smtClean="0">
                <a:latin typeface="Calibri" panose="020F0502020204030204" pitchFamily="34" charset="0"/>
              </a:rPr>
            </a:br>
            <a:r>
              <a:rPr lang="de-DE" dirty="0" smtClean="0">
                <a:latin typeface="Calibri" panose="020F0502020204030204" pitchFamily="34" charset="0"/>
              </a:rPr>
              <a:t>Global </a:t>
            </a:r>
            <a:r>
              <a:rPr lang="de-DE" dirty="0" err="1" smtClean="0">
                <a:latin typeface="Calibri" panose="020F0502020204030204" pitchFamily="34" charset="0"/>
              </a:rPr>
              <a:t>Commons</a:t>
            </a:r>
            <a:r>
              <a:rPr lang="de-DE" dirty="0" smtClean="0">
                <a:latin typeface="Calibri" panose="020F0502020204030204" pitchFamily="34" charset="0"/>
              </a:rPr>
              <a:t> and </a:t>
            </a:r>
            <a:r>
              <a:rPr lang="de-DE" dirty="0" err="1" smtClean="0">
                <a:latin typeface="Calibri" panose="020F0502020204030204" pitchFamily="34" charset="0"/>
              </a:rPr>
              <a:t>Climate</a:t>
            </a:r>
            <a:r>
              <a:rPr lang="de-DE" dirty="0" smtClean="0">
                <a:latin typeface="Calibri" panose="020F0502020204030204" pitchFamily="34" charset="0"/>
              </a:rPr>
              <a:t> Change (MCC) </a:t>
            </a:r>
            <a:endParaRPr lang="de-DE" dirty="0">
              <a:latin typeface="Calibri" panose="020F0502020204030204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83601"/>
          </a:xfrm>
        </p:spPr>
        <p:txBody>
          <a:bodyPr>
            <a:normAutofit/>
          </a:bodyPr>
          <a:lstStyle/>
          <a:p>
            <a:r>
              <a:rPr lang="en-US" sz="2200" b="1" dirty="0">
                <a:solidFill>
                  <a:srgbClr val="5492CD"/>
                </a:solidFill>
                <a:latin typeface="Calibri" panose="020F0502020204030204" pitchFamily="34" charset="0"/>
              </a:rPr>
              <a:t>MCC is a scientific think </a:t>
            </a:r>
            <a:r>
              <a:rPr lang="en-US" sz="2200" b="1" dirty="0" smtClean="0">
                <a:solidFill>
                  <a:srgbClr val="5492CD"/>
                </a:solidFill>
                <a:latin typeface="Calibri" panose="020F0502020204030204" pitchFamily="34" charset="0"/>
              </a:rPr>
              <a:t>tank </a:t>
            </a:r>
            <a:r>
              <a:rPr lang="en-US" sz="2200" dirty="0" smtClean="0">
                <a:latin typeface="Calibri" panose="020F0502020204030204" pitchFamily="34" charset="0"/>
              </a:rPr>
              <a:t>that was </a:t>
            </a:r>
            <a:r>
              <a:rPr lang="en-US" sz="2200" dirty="0"/>
              <a:t>founded in </a:t>
            </a:r>
            <a:r>
              <a:rPr lang="en-US" sz="2200" dirty="0" smtClean="0"/>
              <a:t>2012 by </a:t>
            </a:r>
            <a:r>
              <a:rPr lang="en-US" sz="2200" dirty="0" smtClean="0">
                <a:latin typeface="Calibri" panose="020F0502020204030204" pitchFamily="34" charset="0"/>
              </a:rPr>
              <a:t>PIK and Stiftung Mercator. </a:t>
            </a:r>
            <a:r>
              <a:rPr lang="de-DE" sz="2200" dirty="0" err="1" smtClean="0">
                <a:latin typeface="Calibri" panose="020F0502020204030204" pitchFamily="34" charset="0"/>
              </a:rPr>
              <a:t>We</a:t>
            </a:r>
            <a:r>
              <a:rPr lang="de-DE" sz="2200" dirty="0" smtClean="0">
                <a:latin typeface="Calibri" panose="020F0502020204030204" pitchFamily="34" charset="0"/>
              </a:rPr>
              <a:t> </a:t>
            </a:r>
            <a:r>
              <a:rPr lang="de-DE" sz="2200" dirty="0" err="1">
                <a:latin typeface="Calibri" panose="020F0502020204030204" pitchFamily="34" charset="0"/>
              </a:rPr>
              <a:t>are</a:t>
            </a:r>
            <a:r>
              <a:rPr lang="de-DE" sz="2200" dirty="0">
                <a:latin typeface="Calibri" panose="020F0502020204030204" pitchFamily="34" charset="0"/>
              </a:rPr>
              <a:t> </a:t>
            </a:r>
            <a:r>
              <a:rPr lang="de-DE" sz="2200" dirty="0" err="1" smtClean="0">
                <a:latin typeface="Calibri" panose="020F0502020204030204" pitchFamily="34" charset="0"/>
              </a:rPr>
              <a:t>about</a:t>
            </a:r>
            <a:r>
              <a:rPr lang="de-DE" sz="2200" dirty="0" smtClean="0">
                <a:latin typeface="Calibri" panose="020F0502020204030204" pitchFamily="34" charset="0"/>
              </a:rPr>
              <a:t> </a:t>
            </a:r>
            <a:r>
              <a:rPr lang="de-DE" sz="2200" dirty="0" smtClean="0"/>
              <a:t>5</a:t>
            </a:r>
            <a:r>
              <a:rPr lang="de-DE" sz="2200" dirty="0" smtClean="0">
                <a:latin typeface="Calibri" panose="020F0502020204030204" pitchFamily="34" charset="0"/>
              </a:rPr>
              <a:t>0 </a:t>
            </a:r>
            <a:r>
              <a:rPr lang="de-DE" sz="2200" dirty="0" err="1" smtClean="0">
                <a:latin typeface="Calibri" panose="020F0502020204030204" pitchFamily="34" charset="0"/>
              </a:rPr>
              <a:t>people</a:t>
            </a:r>
            <a:r>
              <a:rPr lang="de-DE" sz="2200" dirty="0" smtClean="0"/>
              <a:t>, </a:t>
            </a:r>
            <a:r>
              <a:rPr lang="de-DE" sz="2200" dirty="0" err="1" smtClean="0"/>
              <a:t>mainly</a:t>
            </a:r>
            <a:r>
              <a:rPr lang="de-DE" sz="2200" dirty="0" smtClean="0"/>
              <a:t> </a:t>
            </a:r>
            <a:r>
              <a:rPr lang="de-DE" sz="2200" dirty="0" err="1" smtClean="0"/>
              <a:t>with</a:t>
            </a:r>
            <a:r>
              <a:rPr lang="de-DE" sz="2200" dirty="0" smtClean="0"/>
              <a:t> a </a:t>
            </a:r>
            <a:r>
              <a:rPr lang="de-DE" sz="2200" dirty="0" err="1" smtClean="0"/>
              <a:t>background</a:t>
            </a:r>
            <a:r>
              <a:rPr lang="de-DE" sz="2200" dirty="0" smtClean="0"/>
              <a:t> in </a:t>
            </a:r>
            <a:r>
              <a:rPr lang="de-DE" sz="2200" dirty="0" err="1" smtClean="0"/>
              <a:t>social</a:t>
            </a:r>
            <a:r>
              <a:rPr lang="de-DE" sz="2200" dirty="0" smtClean="0"/>
              <a:t> </a:t>
            </a:r>
            <a:r>
              <a:rPr lang="de-DE" sz="2200" dirty="0" err="1" smtClean="0"/>
              <a:t>sciences</a:t>
            </a:r>
            <a:r>
              <a:rPr lang="de-DE" sz="2200" dirty="0" smtClean="0"/>
              <a:t>, </a:t>
            </a:r>
            <a:r>
              <a:rPr lang="de-DE" sz="2200" dirty="0" err="1" smtClean="0"/>
              <a:t>and</a:t>
            </a:r>
            <a:r>
              <a:rPr lang="de-DE" sz="2200" dirty="0" smtClean="0"/>
              <a:t> Ottmar Edenhofer </a:t>
            </a:r>
            <a:r>
              <a:rPr lang="de-DE" sz="2200" dirty="0" err="1" smtClean="0"/>
              <a:t>as</a:t>
            </a:r>
            <a:r>
              <a:rPr lang="de-DE" sz="2200" dirty="0" smtClean="0"/>
              <a:t> Director.</a:t>
            </a:r>
            <a:endParaRPr lang="en-US" sz="2200" dirty="0">
              <a:latin typeface="Calibri" panose="020F0502020204030204" pitchFamily="34" charset="0"/>
            </a:endParaRPr>
          </a:p>
          <a:p>
            <a:endParaRPr lang="en-US" sz="2200" dirty="0" smtClean="0">
              <a:latin typeface="Calibri" panose="020F0502020204030204" pitchFamily="34" charset="0"/>
            </a:endParaRPr>
          </a:p>
          <a:p>
            <a:r>
              <a:rPr lang="en-US" sz="2200" dirty="0" smtClean="0">
                <a:latin typeface="Calibri" panose="020F0502020204030204" pitchFamily="34" charset="0"/>
              </a:rPr>
              <a:t>We </a:t>
            </a:r>
            <a:r>
              <a:rPr lang="en-US" sz="2200" dirty="0">
                <a:latin typeface="Calibri" panose="020F0502020204030204" pitchFamily="34" charset="0"/>
              </a:rPr>
              <a:t>assess </a:t>
            </a:r>
            <a:r>
              <a:rPr lang="en-US" sz="2200" b="1" dirty="0">
                <a:solidFill>
                  <a:srgbClr val="5492CD"/>
                </a:solidFill>
                <a:latin typeface="Calibri" panose="020F0502020204030204" pitchFamily="34" charset="0"/>
              </a:rPr>
              <a:t>strategies for the sustainable management of the natural and social </a:t>
            </a:r>
            <a:r>
              <a:rPr lang="en-US" sz="2200" b="1" dirty="0" smtClean="0">
                <a:solidFill>
                  <a:srgbClr val="5492CD"/>
                </a:solidFill>
                <a:latin typeface="Calibri" panose="020F0502020204030204" pitchFamily="34" charset="0"/>
              </a:rPr>
              <a:t>commons</a:t>
            </a:r>
          </a:p>
          <a:p>
            <a:endParaRPr lang="en-US" sz="2200" b="1" dirty="0">
              <a:solidFill>
                <a:srgbClr val="5492CD"/>
              </a:solidFill>
            </a:endParaRPr>
          </a:p>
          <a:p>
            <a:endParaRPr lang="en-US" sz="2200" b="1" dirty="0">
              <a:solidFill>
                <a:srgbClr val="0067A1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685" y="3983801"/>
            <a:ext cx="3063315" cy="2297485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67544" y="3820757"/>
            <a:ext cx="5832648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75" indent="-182875" fontAlgn="auto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92934"/>
                </a:solidFill>
                <a:latin typeface="Calibri"/>
              </a:rPr>
              <a:t>The </a:t>
            </a:r>
            <a:r>
              <a:rPr lang="en-US" sz="2200" dirty="0">
                <a:solidFill>
                  <a:srgbClr val="292934"/>
                </a:solidFill>
                <a:latin typeface="Calibri"/>
              </a:rPr>
              <a:t>MCC aims to </a:t>
            </a:r>
            <a:r>
              <a:rPr lang="en-US" sz="2200" b="1" dirty="0">
                <a:solidFill>
                  <a:srgbClr val="5492CD"/>
                </a:solidFill>
                <a:latin typeface="Calibri"/>
              </a:rPr>
              <a:t>identify synergies and trade-offs between different policy objectives</a:t>
            </a:r>
            <a:r>
              <a:rPr lang="en-US" sz="2200" dirty="0">
                <a:solidFill>
                  <a:srgbClr val="292934"/>
                </a:solidFill>
                <a:latin typeface="Calibri"/>
              </a:rPr>
              <a:t> in the context of climate change and sustainable </a:t>
            </a:r>
            <a:r>
              <a:rPr lang="en-US" sz="2200" dirty="0" smtClean="0">
                <a:solidFill>
                  <a:srgbClr val="292934"/>
                </a:solidFill>
                <a:latin typeface="Calibri"/>
              </a:rPr>
              <a:t>development</a:t>
            </a:r>
          </a:p>
          <a:p>
            <a:pPr marL="182875" indent="-182875" fontAlgn="auto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</a:pPr>
            <a:endParaRPr lang="en-US" sz="2200" dirty="0">
              <a:solidFill>
                <a:srgbClr val="292934"/>
              </a:solidFill>
              <a:latin typeface="Calibri"/>
            </a:endParaRPr>
          </a:p>
          <a:p>
            <a:pPr marL="182875" indent="-182875" fontAlgn="auto">
              <a:spcBef>
                <a:spcPct val="20000"/>
              </a:spcBef>
              <a:spcAft>
                <a:spcPts val="0"/>
              </a:spcAft>
              <a:buClr>
                <a:srgbClr val="93A299"/>
              </a:buClr>
              <a:buSzPct val="85000"/>
              <a:buFont typeface="Arial" pitchFamily="34" charset="0"/>
              <a:buChar char="•"/>
            </a:pPr>
            <a:r>
              <a:rPr lang="en-US" sz="2200" dirty="0" smtClean="0">
                <a:solidFill>
                  <a:srgbClr val="292934"/>
                </a:solidFill>
                <a:latin typeface="Calibri"/>
              </a:rPr>
              <a:t>We </a:t>
            </a:r>
            <a:r>
              <a:rPr lang="en-US" sz="2200" dirty="0">
                <a:solidFill>
                  <a:srgbClr val="292934"/>
                </a:solidFill>
                <a:latin typeface="Calibri"/>
              </a:rPr>
              <a:t>analyze solution options to </a:t>
            </a:r>
            <a:r>
              <a:rPr lang="en-US" sz="2200" b="1" dirty="0">
                <a:solidFill>
                  <a:srgbClr val="5492CD"/>
                </a:solidFill>
                <a:latin typeface="Calibri"/>
              </a:rPr>
              <a:t>inform the public debate and policy making. </a:t>
            </a:r>
            <a:endParaRPr lang="de-DE" sz="2200" b="1" dirty="0">
              <a:solidFill>
                <a:srgbClr val="5492CD"/>
              </a:solidFill>
              <a:latin typeface="Calibri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GB" sz="2200" dirty="0">
              <a:solidFill>
                <a:srgbClr val="292934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90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MCC’s Mission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MCC’s </a:t>
            </a:r>
            <a:r>
              <a:rPr lang="en-US" dirty="0"/>
              <a:t>mission is to provide solution-oriented policy pathways for governing the global commons to enhance sustainable development and human well-being.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</a:t>
            </a:r>
            <a:r>
              <a:rPr lang="en-US" dirty="0"/>
              <a:t>approach is based on high-quality research to inform policy making in an iterative societal learning process.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Our work is</a:t>
            </a:r>
          </a:p>
          <a:p>
            <a:pPr lvl="1"/>
            <a:r>
              <a:rPr lang="de-DE" dirty="0" smtClean="0"/>
              <a:t>Long-term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global</a:t>
            </a:r>
          </a:p>
          <a:p>
            <a:pPr lvl="1"/>
            <a:r>
              <a:rPr lang="de-DE" dirty="0" smtClean="0"/>
              <a:t>National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worldwide</a:t>
            </a:r>
            <a:endParaRPr lang="de-DE" dirty="0" smtClean="0"/>
          </a:p>
          <a:p>
            <a:pPr lvl="1"/>
            <a:r>
              <a:rPr lang="de-DE" dirty="0" err="1"/>
              <a:t>Transdisciplinary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thematically</a:t>
            </a:r>
            <a:r>
              <a:rPr lang="de-DE" dirty="0"/>
              <a:t> </a:t>
            </a:r>
            <a:r>
              <a:rPr lang="de-DE" dirty="0" err="1" smtClean="0"/>
              <a:t>broad</a:t>
            </a:r>
            <a:endParaRPr lang="de-DE" dirty="0" smtClean="0"/>
          </a:p>
          <a:p>
            <a:pPr lvl="1"/>
            <a:r>
              <a:rPr lang="de-DE" dirty="0"/>
              <a:t>Independent </a:t>
            </a:r>
            <a:r>
              <a:rPr lang="de-DE" dirty="0" err="1"/>
              <a:t>and</a:t>
            </a:r>
            <a:r>
              <a:rPr lang="de-DE" dirty="0"/>
              <a:t> relevant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00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Foliennummernplatzhalt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620000" y="6538913"/>
            <a:ext cx="1066800" cy="3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put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put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put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put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put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put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put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put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put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9130218-14E6-4862-B738-211C23CD4413}" type="slidenum">
              <a:rPr lang="en-US" altLang="de-DE">
                <a:solidFill>
                  <a:srgbClr val="7F7F7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n-US" altLang="de-DE">
              <a:solidFill>
                <a:srgbClr val="7F7F7F"/>
              </a:solidFill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360363" y="1441450"/>
            <a:ext cx="8451850" cy="2905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>
              <a:solidFill>
                <a:srgbClr val="FFFFFF"/>
              </a:solidFill>
            </a:endParaRPr>
          </a:p>
        </p:txBody>
      </p: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449580" y="0"/>
            <a:ext cx="8229600" cy="9906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de-DE" dirty="0" smtClean="0">
                <a:ea typeface="+mj-ea"/>
              </a:rPr>
              <a:t>Working Groups at MCC</a:t>
            </a:r>
            <a:endParaRPr lang="de-DE" dirty="0">
              <a:ea typeface="+mj-ea"/>
            </a:endParaRPr>
          </a:p>
        </p:txBody>
      </p:sp>
      <p:grpSp>
        <p:nvGrpSpPr>
          <p:cNvPr id="5" name="Gruppieren 4"/>
          <p:cNvGrpSpPr/>
          <p:nvPr/>
        </p:nvGrpSpPr>
        <p:grpSpPr>
          <a:xfrm>
            <a:off x="488711" y="1660280"/>
            <a:ext cx="8180612" cy="5197720"/>
            <a:chOff x="624663" y="1267808"/>
            <a:chExt cx="7663608" cy="4820081"/>
          </a:xfrm>
        </p:grpSpPr>
        <p:sp>
          <p:nvSpPr>
            <p:cNvPr id="7" name="Textfeld 6"/>
            <p:cNvSpPr txBox="1"/>
            <p:nvPr/>
          </p:nvSpPr>
          <p:spPr>
            <a:xfrm>
              <a:off x="624663" y="1267808"/>
              <a:ext cx="6848338" cy="599372"/>
            </a:xfrm>
            <a:prstGeom prst="rect">
              <a:avLst/>
            </a:prstGeom>
            <a:solidFill>
              <a:srgbClr val="0067A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Economic </a:t>
              </a:r>
              <a:r>
                <a:rPr lang="en-US" b="1" dirty="0">
                  <a:solidFill>
                    <a:schemeClr val="bg1"/>
                  </a:solidFill>
                </a:rPr>
                <a:t>Growth and Human Development</a:t>
              </a:r>
              <a:endParaRPr lang="en-US" b="1" dirty="0" smtClean="0">
                <a:solidFill>
                  <a:schemeClr val="bg1"/>
                </a:solidFill>
              </a:endParaRPr>
            </a:p>
            <a:p>
              <a:r>
                <a:rPr lang="en-US" i="1" dirty="0" smtClean="0">
                  <a:solidFill>
                    <a:schemeClr val="bg1"/>
                  </a:solidFill>
                </a:rPr>
                <a:t>Prof. Dr. Matthias Kalkuhl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2" descr="http://www.mcc-berlin.net/typo3temp/_processed_/csm_Kalkuhl_Matthias_website_01_8bd2f575ec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000" y="1267808"/>
              <a:ext cx="803213" cy="58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feld 8"/>
            <p:cNvSpPr txBox="1"/>
            <p:nvPr/>
          </p:nvSpPr>
          <p:spPr>
            <a:xfrm>
              <a:off x="629045" y="3107426"/>
              <a:ext cx="6848338" cy="5993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67A1"/>
                  </a:solidFill>
                </a:rPr>
                <a:t>Land </a:t>
              </a:r>
              <a:r>
                <a:rPr lang="en-US" b="1" dirty="0">
                  <a:solidFill>
                    <a:srgbClr val="0067A1"/>
                  </a:solidFill>
                </a:rPr>
                <a:t>Use, Infrastructure and Transport</a:t>
              </a:r>
            </a:p>
            <a:p>
              <a:r>
                <a:rPr lang="en-US" i="1" dirty="0" smtClean="0">
                  <a:solidFill>
                    <a:srgbClr val="0067A1"/>
                  </a:solidFill>
                </a:rPr>
                <a:t>Prof. Dr. Felix Creutzig</a:t>
              </a:r>
              <a:endParaRPr lang="de-DE" i="1" dirty="0">
                <a:solidFill>
                  <a:srgbClr val="0067A1"/>
                </a:solidFill>
              </a:endParaRPr>
            </a:p>
          </p:txBody>
        </p:sp>
        <p:pic>
          <p:nvPicPr>
            <p:cNvPr id="10" name="Picture 4" descr="http://www.mcc-berlin.net/typo3temp/_processed_/csm_Creutzig_Felix_website_b2445ea6f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383" y="3107426"/>
              <a:ext cx="803091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feld 10"/>
            <p:cNvSpPr txBox="1"/>
            <p:nvPr/>
          </p:nvSpPr>
          <p:spPr>
            <a:xfrm>
              <a:off x="629044" y="3708379"/>
              <a:ext cx="6848339" cy="599372"/>
            </a:xfrm>
            <a:prstGeom prst="rect">
              <a:avLst/>
            </a:prstGeom>
            <a:solidFill>
              <a:srgbClr val="0067A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Sustainable Resource Management and Global Change</a:t>
              </a:r>
            </a:p>
            <a:p>
              <a:r>
                <a:rPr lang="en-US" i="1" dirty="0" smtClean="0">
                  <a:solidFill>
                    <a:schemeClr val="bg1"/>
                  </a:solidFill>
                </a:rPr>
                <a:t>Prof. Dr. Sabine Fuss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6" descr="http://www.mcc-berlin.net/typo3temp/_processed_/csm_043023006369__O9A1849_08_4e45250205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0529" y="3713991"/>
              <a:ext cx="810888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feld 12"/>
            <p:cNvSpPr txBox="1"/>
            <p:nvPr/>
          </p:nvSpPr>
          <p:spPr>
            <a:xfrm>
              <a:off x="629044" y="4316421"/>
              <a:ext cx="6848338" cy="5993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67A1"/>
                  </a:solidFill>
                </a:rPr>
                <a:t>Governance</a:t>
              </a:r>
            </a:p>
            <a:p>
              <a:r>
                <a:rPr lang="en-US" i="1" dirty="0" smtClean="0">
                  <a:solidFill>
                    <a:srgbClr val="0067A1"/>
                  </a:solidFill>
                </a:rPr>
                <a:t>Prof. Dr. Christian Flachsland</a:t>
              </a:r>
              <a:endParaRPr lang="de-DE" i="1" dirty="0">
                <a:solidFill>
                  <a:srgbClr val="0067A1"/>
                </a:solidFill>
              </a:endParaRPr>
            </a:p>
          </p:txBody>
        </p:sp>
        <p:pic>
          <p:nvPicPr>
            <p:cNvPr id="14" name="Picture 8" descr="http://www.mcc-berlin.net/typo3temp/_processed_/csm_MCC_01022013_19_CF_33_49d85da25d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5326" y="4276363"/>
              <a:ext cx="810888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feld 14"/>
            <p:cNvSpPr txBox="1"/>
            <p:nvPr/>
          </p:nvSpPr>
          <p:spPr>
            <a:xfrm>
              <a:off x="629044" y="4885986"/>
              <a:ext cx="6848338" cy="599372"/>
            </a:xfrm>
            <a:prstGeom prst="rect">
              <a:avLst/>
            </a:prstGeom>
            <a:solidFill>
              <a:srgbClr val="0067A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Scientific Assessments, Ethics, and Public Policy</a:t>
              </a:r>
            </a:p>
            <a:p>
              <a:r>
                <a:rPr lang="en-US" i="1" dirty="0" smtClean="0">
                  <a:solidFill>
                    <a:schemeClr val="bg1"/>
                  </a:solidFill>
                </a:rPr>
                <a:t>Dr. Martin Kowarsch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10" descr="http://www.mcc-berlin.net/typo3temp/_processed_/csm_043023006369__O9A6314_MK_18_08181155cc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000" y="4877514"/>
              <a:ext cx="810888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feld 16"/>
            <p:cNvSpPr txBox="1"/>
            <p:nvPr/>
          </p:nvSpPr>
          <p:spPr>
            <a:xfrm>
              <a:off x="631237" y="2497104"/>
              <a:ext cx="6848340" cy="599372"/>
            </a:xfrm>
            <a:prstGeom prst="rect">
              <a:avLst/>
            </a:prstGeom>
            <a:solidFill>
              <a:srgbClr val="0067A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Applied Sustainability Science</a:t>
              </a:r>
            </a:p>
            <a:p>
              <a:r>
                <a:rPr lang="en-US" i="1" dirty="0" smtClean="0">
                  <a:solidFill>
                    <a:schemeClr val="bg1"/>
                  </a:solidFill>
                </a:rPr>
                <a:t>Prof</a:t>
              </a:r>
              <a:r>
                <a:rPr lang="en-US" i="1" dirty="0">
                  <a:solidFill>
                    <a:schemeClr val="bg1"/>
                  </a:solidFill>
                </a:rPr>
                <a:t>. Jan Christoph Minx, PhD</a:t>
              </a:r>
              <a:endParaRPr lang="de-DE" i="1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12" descr="http://www.mcc-berlin.net/typo3temp/_processed_/csm_MCC_Minx_8217_fe8fe2f05c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9574" y="2504358"/>
              <a:ext cx="803213" cy="584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feld 18"/>
            <p:cNvSpPr txBox="1"/>
            <p:nvPr/>
          </p:nvSpPr>
          <p:spPr>
            <a:xfrm>
              <a:off x="631237" y="1888443"/>
              <a:ext cx="6848338" cy="599372"/>
            </a:xfrm>
            <a:prstGeom prst="rect">
              <a:avLst/>
            </a:prstGeom>
            <a:solidFill>
              <a:srgbClr val="F2F2F2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67A1"/>
                  </a:solidFill>
                </a:rPr>
                <a:t>Climate and Development</a:t>
              </a:r>
            </a:p>
            <a:p>
              <a:r>
                <a:rPr lang="en-US" i="1" dirty="0" smtClean="0">
                  <a:solidFill>
                    <a:srgbClr val="0067A1"/>
                  </a:solidFill>
                </a:rPr>
                <a:t>Dr. Jan Steckel</a:t>
              </a:r>
              <a:endParaRPr lang="de-DE" i="1" dirty="0">
                <a:solidFill>
                  <a:srgbClr val="0067A1"/>
                </a:solidFill>
              </a:endParaRPr>
            </a:p>
          </p:txBody>
        </p:sp>
        <p:pic>
          <p:nvPicPr>
            <p:cNvPr id="20" name="Picture 14" descr="http://www.mcc-berlin.net/typo3temp/_processed_/csm_043023006369__O9A6289_JSt_12_04eec38d47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000" y="1879799"/>
              <a:ext cx="810888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feld 20"/>
            <p:cNvSpPr txBox="1"/>
            <p:nvPr/>
          </p:nvSpPr>
          <p:spPr>
            <a:xfrm>
              <a:off x="624663" y="5488517"/>
              <a:ext cx="6848336" cy="5993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67A1"/>
                  </a:solidFill>
                </a:rPr>
                <a:t>Task Force Public </a:t>
              </a:r>
              <a:r>
                <a:rPr lang="en-US" b="1" dirty="0" smtClean="0">
                  <a:solidFill>
                    <a:srgbClr val="0067A1"/>
                  </a:solidFill>
                </a:rPr>
                <a:t>Economics</a:t>
              </a:r>
            </a:p>
            <a:p>
              <a:r>
                <a:rPr lang="en-US" i="1" dirty="0" smtClean="0">
                  <a:solidFill>
                    <a:srgbClr val="0067A1"/>
                  </a:solidFill>
                </a:rPr>
                <a:t>Dr. Michael Jakob</a:t>
              </a:r>
              <a:endParaRPr lang="de-DE" i="1" dirty="0">
                <a:solidFill>
                  <a:srgbClr val="0067A1"/>
                </a:solidFill>
              </a:endParaRPr>
            </a:p>
          </p:txBody>
        </p:sp>
        <p:pic>
          <p:nvPicPr>
            <p:cNvPr id="22" name="Picture 16" descr="http://www.mcc-berlin.net/typo3temp/_processed_/csm_043023006369__O9A1814_MJ_08_af8ed73385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383" y="5488517"/>
              <a:ext cx="810888" cy="584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Textfeld 22"/>
          <p:cNvSpPr txBox="1"/>
          <p:nvPr/>
        </p:nvSpPr>
        <p:spPr>
          <a:xfrm>
            <a:off x="495730" y="977135"/>
            <a:ext cx="7310342" cy="646331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7A1"/>
                </a:solidFill>
              </a:rPr>
              <a:t>Director					       Secretary General</a:t>
            </a:r>
          </a:p>
          <a:p>
            <a:r>
              <a:rPr lang="en-US" i="1" dirty="0" smtClean="0">
                <a:solidFill>
                  <a:srgbClr val="0067A1"/>
                </a:solidFill>
              </a:rPr>
              <a:t>Prof. Dr. Ottmar Edenhofer 		       Dr. Brigitte Knopf</a:t>
            </a:r>
            <a:endParaRPr lang="de-DE" i="1" dirty="0">
              <a:solidFill>
                <a:srgbClr val="0067A1"/>
              </a:solidFill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740" y="999360"/>
            <a:ext cx="870712" cy="615359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06"/>
          <a:stretch/>
        </p:blipFill>
        <p:spPr>
          <a:xfrm>
            <a:off x="3438743" y="1016756"/>
            <a:ext cx="712156" cy="6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9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Highlights </a:t>
            </a:r>
            <a:r>
              <a:rPr lang="de-DE" dirty="0" err="1" smtClean="0"/>
              <a:t>from</a:t>
            </a:r>
            <a:r>
              <a:rPr lang="de-DE" dirty="0" smtClean="0"/>
              <a:t> the </a:t>
            </a:r>
            <a:r>
              <a:rPr lang="de-DE" dirty="0" err="1" smtClean="0"/>
              <a:t>science-policy</a:t>
            </a:r>
            <a:r>
              <a:rPr lang="de-DE" dirty="0" smtClean="0"/>
              <a:t> </a:t>
            </a:r>
            <a:r>
              <a:rPr lang="de-DE" dirty="0" err="1" smtClean="0"/>
              <a:t>interface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703843"/>
            <a:ext cx="4558200" cy="4876800"/>
          </a:xfrm>
        </p:spPr>
        <p:txBody>
          <a:bodyPr>
            <a:normAutofit lnSpcReduction="10000"/>
          </a:bodyPr>
          <a:lstStyle/>
          <a:p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G20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process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2017: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joint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initiative on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carbon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pricing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in the G20 countries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Industry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(BDI)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a NGO (Germanwatch)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de-DE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Dialogue Forum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organised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MCC on the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reform</a:t>
            </a:r>
            <a:r>
              <a:rPr lang="de-DE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of the EU Emission Trading </a:t>
            </a:r>
            <a:r>
              <a:rPr lang="de-DE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Scheme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de-DE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Comprehensive report on land taxes in developing </a:t>
            </a:r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countries coordinated by MCC, together with PBL; presented to World Bank and NL government</a:t>
            </a:r>
            <a:endParaRPr lang="de-DE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8" t="24786" r="650" b="49947"/>
          <a:stretch/>
        </p:blipFill>
        <p:spPr>
          <a:xfrm>
            <a:off x="4911183" y="5141546"/>
            <a:ext cx="3568284" cy="115111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479" y="1886016"/>
            <a:ext cx="1531022" cy="104387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84"/>
          <a:stretch/>
        </p:blipFill>
        <p:spPr>
          <a:xfrm>
            <a:off x="5527505" y="3349851"/>
            <a:ext cx="2498149" cy="127060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5325" y="1703843"/>
            <a:ext cx="2151518" cy="364346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837"/>
          <a:stretch/>
        </p:blipFill>
        <p:spPr>
          <a:xfrm>
            <a:off x="6776580" y="2178031"/>
            <a:ext cx="1910220" cy="91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70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larheit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MCC - System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riple_PIK+MCC+TU_Based on PIK 2013">
  <a:themeElements>
    <a:clrScheme name="Präsentation_09051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̈sentation_090514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lnDef>
  </a:objectDefaults>
  <a:extraClrSchemeLst>
    <a:extraClrScheme>
      <a:clrScheme name="Präsentation_09051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riple_PIK+MCC+TU_Based on PIK 2013">
  <a:themeElements>
    <a:clrScheme name="Präsentation_09051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̈sentation_090514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lnDef>
  </a:objectDefaults>
  <a:extraClrSchemeLst>
    <a:extraClrScheme>
      <a:clrScheme name="Präsentation_09051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Triple_PIK+MCC+TU_Based on PIK 2013">
  <a:themeElements>
    <a:clrScheme name="Präsentation_09051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̈sentation_090514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lnDef>
  </a:objectDefaults>
  <a:extraClrSchemeLst>
    <a:extraClrScheme>
      <a:clrScheme name="Präsentation_09051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Triple_PIK+MCC+TU_Based on PIK 2013">
  <a:themeElements>
    <a:clrScheme name="Präsentation_09051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̈sentation_090514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lnDef>
  </a:objectDefaults>
  <a:extraClrSchemeLst>
    <a:extraClrScheme>
      <a:clrScheme name="Präsentation_09051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1_PIK_2013">
  <a:themeElements>
    <a:clrScheme name="Präsentation_090514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äsentation_090514">
      <a:majorFont>
        <a:latin typeface="Calibri"/>
        <a:ea typeface="ヒラギノ角ゴ Pro W3"/>
        <a:cs typeface=""/>
      </a:majorFont>
      <a:minorFont>
        <a:latin typeface="Calibri"/>
        <a:ea typeface="ヒラギノ角ゴ Pro W3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ヒラギノ角ゴ Pro W3" pitchFamily="48" charset="-128"/>
          </a:defRPr>
        </a:defPPr>
      </a:lstStyle>
    </a:lnDef>
  </a:objectDefaults>
  <a:extraClrSchemeLst>
    <a:extraClrScheme>
      <a:clrScheme name="Präsentation_090514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äsentation_090514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äsentation_090514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Klarheit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MCC - Systemschrif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439</Words>
  <Application>Microsoft Office PowerPoint</Application>
  <PresentationFormat>On-screen Show (4:3)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5" baseType="lpstr">
      <vt:lpstr>Arial</vt:lpstr>
      <vt:lpstr>Cailibri</vt:lpstr>
      <vt:lpstr>Calibri</vt:lpstr>
      <vt:lpstr>Caput</vt:lpstr>
      <vt:lpstr>Caput Bold</vt:lpstr>
      <vt:lpstr>Caput Regular</vt:lpstr>
      <vt:lpstr>ヒラギノ角ゴ Pro W3</vt:lpstr>
      <vt:lpstr>Klarheit</vt:lpstr>
      <vt:lpstr>1_Triple_PIK+MCC+TU_Based on PIK 2013</vt:lpstr>
      <vt:lpstr>2_Triple_PIK+MCC+TU_Based on PIK 2013</vt:lpstr>
      <vt:lpstr>3_Triple_PIK+MCC+TU_Based on PIK 2013</vt:lpstr>
      <vt:lpstr>4_Triple_PIK+MCC+TU_Based on PIK 2013</vt:lpstr>
      <vt:lpstr>31_PIK_2013</vt:lpstr>
      <vt:lpstr>1_Klarheit</vt:lpstr>
      <vt:lpstr> Welcome at MCC</vt:lpstr>
      <vt:lpstr>For a long time, environmental problems were mainly local problems that could be solved by national approaches. </vt:lpstr>
      <vt:lpstr>PowerPoint Presentation</vt:lpstr>
      <vt:lpstr>PowerPoint Presentation</vt:lpstr>
      <vt:lpstr>The challenge for the 21st Century: Management of the Global Commons</vt:lpstr>
      <vt:lpstr>Mercator Research Institute on Global Commons and Climate Change (MCC) </vt:lpstr>
      <vt:lpstr>MCC’s Mission</vt:lpstr>
      <vt:lpstr>Working Groups at MCC</vt:lpstr>
      <vt:lpstr>Highlights from the science-policy interface </vt:lpstr>
      <vt:lpstr>Providing maps of knowledge  for scientific policy advice</vt:lpstr>
      <vt:lpstr>Kontakt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Musterpräsentation</dc:title>
  <dc:creator>Brigitte Knopf</dc:creator>
  <dc:description>Präsentationsvorlage | Office 2010 | Systemschrift Arial</dc:description>
  <cp:lastModifiedBy>William Lamb</cp:lastModifiedBy>
  <cp:revision>564</cp:revision>
  <cp:lastPrinted>2016-06-20T06:32:24Z</cp:lastPrinted>
  <dcterms:created xsi:type="dcterms:W3CDTF">2016-02-06T05:48:27Z</dcterms:created>
  <dcterms:modified xsi:type="dcterms:W3CDTF">2018-10-22T07:21:14Z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001-000-001</vt:lpwstr>
  </property>
  <property fmtid="{D5CDD505-2E9C-101B-9397-08002B2CF9AE}" pid="4" name="Erstellt von">
    <vt:lpwstr>office network</vt:lpwstr>
  </property>
  <property fmtid="{D5CDD505-2E9C-101B-9397-08002B2CF9AE}" pid="5" name="Geändert am">
    <vt:lpwstr>20.03.2014</vt:lpwstr>
  </property>
  <property fmtid="{D5CDD505-2E9C-101B-9397-08002B2CF9AE}" pid="6" name="Stand">
    <vt:lpwstr>20.03.2014</vt:lpwstr>
  </property>
</Properties>
</file>